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1207" r:id="rId2"/>
    <p:sldId id="1220" r:id="rId3"/>
    <p:sldId id="1221" r:id="rId4"/>
    <p:sldId id="1222" r:id="rId5"/>
    <p:sldId id="1223" r:id="rId6"/>
    <p:sldId id="1224" r:id="rId7"/>
    <p:sldId id="1225" r:id="rId8"/>
    <p:sldId id="1226" r:id="rId9"/>
    <p:sldId id="1227" r:id="rId10"/>
    <p:sldId id="1228" r:id="rId11"/>
    <p:sldId id="1229" r:id="rId12"/>
    <p:sldId id="1230" r:id="rId13"/>
    <p:sldId id="1208" r:id="rId14"/>
  </p:sldIdLst>
  <p:sldSz cx="12192000" cy="6858000"/>
  <p:notesSz cx="6858000" cy="9144000"/>
  <p:embeddedFontLst>
    <p:embeddedFont>
      <p:font typeface="나눔고딕" pitchFamily="2" charset="-127"/>
      <p:regular r:id="rId16"/>
      <p:bold r:id="rId17"/>
    </p:embeddedFont>
    <p:embeddedFont>
      <p:font typeface="나눔고딕" pitchFamily="2" charset="-127"/>
      <p:regular r:id="rId16"/>
      <p:bold r:id="rId17"/>
    </p:embeddedFont>
    <p:embeddedFont>
      <p:font typeface="나눔고딕 ExtraBold" panose="020B0604020202020204" charset="-12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35CF13C-297D-4FDA-B34F-7972B78FEABB}">
          <p14:sldIdLst>
            <p14:sldId id="1207"/>
            <p14:sldId id="1220"/>
            <p14:sldId id="1221"/>
            <p14:sldId id="1222"/>
            <p14:sldId id="1223"/>
            <p14:sldId id="1224"/>
            <p14:sldId id="1225"/>
            <p14:sldId id="1226"/>
            <p14:sldId id="1227"/>
            <p14:sldId id="1228"/>
            <p14:sldId id="1229"/>
            <p14:sldId id="1230"/>
            <p14:sldId id="12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2CE"/>
    <a:srgbClr val="FF9400"/>
    <a:srgbClr val="E5E5E5"/>
    <a:srgbClr val="FFB01C"/>
    <a:srgbClr val="000000"/>
    <a:srgbClr val="0748B1"/>
    <a:srgbClr val="00187E"/>
    <a:srgbClr val="0A0054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6192" autoAdjust="0"/>
  </p:normalViewPr>
  <p:slideViewPr>
    <p:cSldViewPr snapToGrid="0">
      <p:cViewPr varScale="1">
        <p:scale>
          <a:sx n="74" d="100"/>
          <a:sy n="74" d="100"/>
        </p:scale>
        <p:origin x="1210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23E529C-C49B-4D45-8D4A-69496F72FD6B}" type="datetimeFigureOut">
              <a:rPr lang="ko-KR" altLang="en-US" smtClean="0"/>
              <a:pPr/>
              <a:t>2023-06-04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A59F01E7-D376-4918-B0E8-2B7C6679E1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94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고딕" panose="020D0604000000000000" pitchFamily="50" charset="-127"/>
        <a:ea typeface="나눔고딕" panose="020D0604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12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82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027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11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8752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18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F01E7-D376-4918-B0E8-2B7C6679E13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0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9CDDB68-8C57-4DA8-974F-0EA3639170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05" b="14281"/>
          <a:stretch/>
        </p:blipFill>
        <p:spPr>
          <a:xfrm>
            <a:off x="4267394" y="0"/>
            <a:ext cx="3650088" cy="4373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596B5B06-1016-4BBC-9F3D-C30AF9DB04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4514" y="0"/>
            <a:ext cx="3642968" cy="4371561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05D4449E-F279-4A53-ABF5-2EAACAB95C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0409" y="4773409"/>
            <a:ext cx="4071178" cy="3587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ABA3637-1D72-4498-BA50-EA07F5090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48" y="5072799"/>
            <a:ext cx="10754504" cy="739274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D2D077-D0B0-4C8F-894C-9D10B2820E04}"/>
              </a:ext>
            </a:extLst>
          </p:cNvPr>
          <p:cNvSpPr txBox="1"/>
          <p:nvPr userDrawn="1"/>
        </p:nvSpPr>
        <p:spPr>
          <a:xfrm>
            <a:off x="1401995" y="5812073"/>
            <a:ext cx="93880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 as a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Robots for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1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2C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11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2C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09D8B44-9F40-453A-AACA-B9FC503DB5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63081" y="6475528"/>
            <a:ext cx="17796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78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C325EDA-8CEB-4CD5-94E2-0E5F04262D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22"/>
                    </a14:imgEffect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838" y="-1"/>
            <a:ext cx="4627114" cy="6858001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BEF2073A-8E82-4753-BE1A-61FAD9BE3C59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-600244" y="5704851"/>
            <a:ext cx="1781258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8845B9-FD26-4E5B-8F5A-6F73E0FD81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8045" r="4297" b="17327"/>
          <a:stretch/>
        </p:blipFill>
        <p:spPr>
          <a:xfrm>
            <a:off x="10496549" y="6305551"/>
            <a:ext cx="1162669" cy="17901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3FD2348-7515-4E17-B0FD-BDE330CA28AC}"/>
              </a:ext>
            </a:extLst>
          </p:cNvPr>
          <p:cNvSpPr/>
          <p:nvPr userDrawn="1"/>
        </p:nvSpPr>
        <p:spPr>
          <a:xfrm>
            <a:off x="566838" y="0"/>
            <a:ext cx="4627114" cy="6858000"/>
          </a:xfrm>
          <a:prstGeom prst="rect">
            <a:avLst/>
          </a:prstGeom>
          <a:gradFill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85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346773-799E-4E47-967E-DD2F745CFE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AA1C73-FEA6-4969-B7CB-08D275A97A41}"/>
              </a:ext>
            </a:extLst>
          </p:cNvPr>
          <p:cNvSpPr/>
          <p:nvPr userDrawn="1"/>
        </p:nvSpPr>
        <p:spPr>
          <a:xfrm>
            <a:off x="0" y="0"/>
            <a:ext cx="12192005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1DFC9F-05AE-4517-BD89-B8D30EA50087}"/>
              </a:ext>
            </a:extLst>
          </p:cNvPr>
          <p:cNvSpPr/>
          <p:nvPr userDrawn="1"/>
        </p:nvSpPr>
        <p:spPr>
          <a:xfrm>
            <a:off x="4370403" y="0"/>
            <a:ext cx="3451188" cy="4286250"/>
          </a:xfrm>
          <a:prstGeom prst="rect">
            <a:avLst/>
          </a:prstGeom>
          <a:solidFill>
            <a:srgbClr val="008BF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>
                  <a:alpha val="46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A4256-E083-45F8-A44A-D842300FCE87}"/>
              </a:ext>
            </a:extLst>
          </p:cNvPr>
          <p:cNvSpPr txBox="1"/>
          <p:nvPr userDrawn="1"/>
        </p:nvSpPr>
        <p:spPr>
          <a:xfrm>
            <a:off x="1258177" y="5463719"/>
            <a:ext cx="10037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 as a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| Robots for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spc="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1200" spc="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FBE67A59-4362-43A9-B7C2-AB32E773E48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38682" y="6310790"/>
            <a:ext cx="1779654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9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https://www.neuromeka.com</a:t>
            </a:r>
            <a:endParaRPr lang="ko-KR" altLang="en-US" sz="9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2D1834A-9E2A-47E6-B976-84D2E2D61D1A}"/>
              </a:ext>
            </a:extLst>
          </p:cNvPr>
          <p:cNvCxnSpPr>
            <a:cxnSpLocks/>
          </p:cNvCxnSpPr>
          <p:nvPr userDrawn="1"/>
        </p:nvCxnSpPr>
        <p:spPr>
          <a:xfrm>
            <a:off x="5915246" y="3971003"/>
            <a:ext cx="3615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>
            <a:extLst>
              <a:ext uri="{FF2B5EF4-FFF2-40B4-BE49-F238E27FC236}">
                <a16:creationId xmlns:a16="http://schemas.microsoft.com/office/drawing/2014/main" id="{F15E20C1-1C8F-467A-BB77-46F956994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748" y="4638675"/>
            <a:ext cx="10754504" cy="825044"/>
          </a:xfrm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2308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큰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188E8D98-27A0-4B7B-8164-5EEDF758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8597" y="434566"/>
            <a:ext cx="10752730" cy="344096"/>
          </a:xfrm>
        </p:spPr>
        <p:txBody>
          <a:bodyPr>
            <a:normAutofit/>
          </a:bodyPr>
          <a:lstStyle>
            <a:lvl1pPr>
              <a:defRPr sz="24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_</a:t>
            </a:r>
            <a:r>
              <a:rPr lang="ko-KR" altLang="en-US" dirty="0"/>
              <a:t>큰 글씨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028C11E-2DB8-4866-AD74-6081FBB3E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0870652" cy="5341545"/>
          </a:xfrm>
        </p:spPr>
        <p:txBody>
          <a:bodyPr>
            <a:normAutofit/>
          </a:bodyPr>
          <a:lstStyle>
            <a:lvl1pPr marL="228600" indent="-228600">
              <a:buClrTx/>
              <a:buFont typeface="Arial" panose="020B0604020202020204" pitchFamily="34" charset="0"/>
              <a:buChar char="•"/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 marL="685800" indent="-228600">
              <a:buClrTx/>
              <a:buFont typeface="Arial" panose="020B0604020202020204" pitchFamily="34" charset="0"/>
              <a:buChar char="•"/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 marL="1143000" indent="-228600">
              <a:buClrTx/>
              <a:buFont typeface="Arial" panose="020B0604020202020204" pitchFamily="34" charset="0"/>
              <a:buChar char="•"/>
              <a:defRPr sz="16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 marL="1600200" indent="-228600">
              <a:buClrTx/>
              <a:buFont typeface="Arial" panose="020B0604020202020204" pitchFamily="34" charset="0"/>
              <a:buChar char="•"/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E53A4E41-01C5-4619-BF32-9531457E67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995" y="238125"/>
            <a:ext cx="450449" cy="5405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35CE7A-D1F3-4FC0-9275-655D376FFCDF}"/>
              </a:ext>
            </a:extLst>
          </p:cNvPr>
          <p:cNvSpPr txBox="1"/>
          <p:nvPr userDrawn="1"/>
        </p:nvSpPr>
        <p:spPr>
          <a:xfrm>
            <a:off x="696886" y="219594"/>
            <a:ext cx="438225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Tool | Robot as a Service | Robots for Every</a:t>
            </a:r>
            <a:r>
              <a:rPr lang="ko-KR" altLang="en-US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Workplace</a:t>
            </a:r>
            <a:endParaRPr lang="ko-KR" altLang="en-US" sz="900" spc="9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슬라이드 번호 개체 틀 4">
            <a:extLst>
              <a:ext uri="{FF2B5EF4-FFF2-40B4-BE49-F238E27FC236}">
                <a16:creationId xmlns:a16="http://schemas.microsoft.com/office/drawing/2014/main" id="{A0473B5B-C2A4-474B-BFC5-6A54FB3CB6FB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10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작은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id="{513FEE94-7FC8-490E-A2BB-3EE77042AA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506" y="161925"/>
            <a:ext cx="399970" cy="479963"/>
          </a:xfrm>
          <a:prstGeom prst="rect">
            <a:avLst/>
          </a:prstGeo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B0EC365-0F4C-46B3-B9E8-421E8CB6A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40" y="810164"/>
            <a:ext cx="11061120" cy="550915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623A2F2-61DD-44EE-871B-D6ED94A684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440" y="362092"/>
            <a:ext cx="10752730" cy="279796"/>
          </a:xfrm>
        </p:spPr>
        <p:txBody>
          <a:bodyPr>
            <a:noAutofit/>
          </a:bodyPr>
          <a:lstStyle>
            <a:lvl1pPr>
              <a:defRPr sz="1800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제목</a:t>
            </a:r>
            <a:r>
              <a:rPr lang="en-US" altLang="ko-KR" dirty="0"/>
              <a:t>_</a:t>
            </a:r>
            <a:r>
              <a:rPr lang="ko-KR" altLang="en-US" dirty="0"/>
              <a:t>작은 글씨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9CCD2E-019A-4679-BCAE-D351232F9031}"/>
              </a:ext>
            </a:extLst>
          </p:cNvPr>
          <p:cNvSpPr txBox="1"/>
          <p:nvPr userDrawn="1"/>
        </p:nvSpPr>
        <p:spPr>
          <a:xfrm>
            <a:off x="554476" y="131260"/>
            <a:ext cx="438225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Tool | Robot as a Service | Robots for Every</a:t>
            </a:r>
            <a:r>
              <a:rPr lang="ko-KR" altLang="en-US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spc="9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Workplace</a:t>
            </a:r>
            <a:endParaRPr lang="ko-KR" altLang="en-US" sz="900" spc="9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EE82DFA1-80CA-46BC-8786-1C170CC37C3A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83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슬라이드_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44F03F-E1DF-40FA-898D-8973A7D335C9}"/>
              </a:ext>
            </a:extLst>
          </p:cNvPr>
          <p:cNvSpPr txBox="1">
            <a:spLocks/>
          </p:cNvSpPr>
          <p:nvPr userDrawn="1"/>
        </p:nvSpPr>
        <p:spPr>
          <a:xfrm>
            <a:off x="11552222" y="6537725"/>
            <a:ext cx="501931" cy="2161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800" kern="1200">
                <a:solidFill>
                  <a:schemeClr val="tx1">
                    <a:tint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44F73F4-1F44-4B74-A0EF-DD61878D1ADD}" type="slidenum">
              <a:rPr lang="ko-KR" altLang="en-US" smtClean="0">
                <a:ln w="12700">
                  <a:solidFill>
                    <a:schemeClr val="accent1"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dirty="0">
              <a:ln w="12700">
                <a:solidFill>
                  <a:schemeClr val="accent1"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3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95A454-1208-4658-91F0-F38655EEF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2622"/>
                    </a14:imgEffect>
                    <a14:imgEffect>
                      <a14:saturation sa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529" y="0"/>
            <a:ext cx="5701935" cy="68579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D8E186-77F4-4A42-A1CF-F4DE13C9D3B8}"/>
              </a:ext>
            </a:extLst>
          </p:cNvPr>
          <p:cNvSpPr/>
          <p:nvPr userDrawn="1"/>
        </p:nvSpPr>
        <p:spPr>
          <a:xfrm>
            <a:off x="0" y="-1"/>
            <a:ext cx="5701936" cy="6858000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8C601F-F570-4EEA-BFD7-AAAA0B035C82}"/>
              </a:ext>
            </a:extLst>
          </p:cNvPr>
          <p:cNvSpPr txBox="1"/>
          <p:nvPr userDrawn="1"/>
        </p:nvSpPr>
        <p:spPr>
          <a:xfrm>
            <a:off x="-6" y="2731925"/>
            <a:ext cx="5503017" cy="168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Tool</a:t>
            </a:r>
          </a:p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 as a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Service</a:t>
            </a:r>
          </a:p>
          <a:p>
            <a:pPr algn="r">
              <a:lnSpc>
                <a:spcPct val="150000"/>
              </a:lnSpc>
            </a:pP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Robots for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Every</a:t>
            </a:r>
            <a:r>
              <a:rPr lang="ko-KR" altLang="en-US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Workplace</a:t>
            </a:r>
            <a:endParaRPr lang="ko-KR" altLang="en-US" sz="2400" spc="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F876499-AAF1-4567-8961-A9B1CA79B7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8045" r="4297" b="17327"/>
          <a:stretch/>
        </p:blipFill>
        <p:spPr>
          <a:xfrm>
            <a:off x="10496549" y="428626"/>
            <a:ext cx="1162669" cy="179015"/>
          </a:xfrm>
          <a:prstGeom prst="rect">
            <a:avLst/>
          </a:prstGeom>
        </p:spPr>
      </p:pic>
      <p:sp>
        <p:nvSpPr>
          <p:cNvPr id="30" name="제목 29">
            <a:extLst>
              <a:ext uri="{FF2B5EF4-FFF2-40B4-BE49-F238E27FC236}">
                <a16:creationId xmlns:a16="http://schemas.microsoft.com/office/drawing/2014/main" id="{BF69F4DF-E649-4B60-B6BA-065FEEFCC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8168" y="2913991"/>
            <a:ext cx="5718676" cy="1325563"/>
          </a:xfrm>
        </p:spPr>
        <p:txBody>
          <a:bodyPr/>
          <a:lstStyle>
            <a:lvl1pPr>
              <a:defRPr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텍스트를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16988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BDFA18-7C90-4BAF-B68D-F0EEC747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D00C08-BD04-4286-A62E-EF8A6FBF8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ADF5D9-1AFF-425E-910F-C9E136FE3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31ECF0-82C7-428F-BEBC-66730DC8C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44F73F4-1F44-4B74-A0EF-DD61878D1AD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878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5" r:id="rId3"/>
    <p:sldLayoutId id="2147483662" r:id="rId4"/>
    <p:sldLayoutId id="2147483654" r:id="rId5"/>
    <p:sldLayoutId id="2147483657" r:id="rId6"/>
    <p:sldLayoutId id="2147483660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나눔고딕 ExtraBold" panose="020D0904000000000000" pitchFamily="50" charset="-127"/>
          <a:ea typeface="나눔고딕 ExtraBold" panose="020D09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uromeka.com/landing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ros.org/en/foxy/Installation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3C4D0F2-B57C-4171-BD08-E0BB65B3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72799"/>
            <a:ext cx="12192000" cy="739274"/>
          </a:xfrm>
        </p:spPr>
        <p:txBody>
          <a:bodyPr>
            <a:normAutofit fontScale="90000"/>
          </a:bodyPr>
          <a:lstStyle/>
          <a:p>
            <a:r>
              <a:rPr lang="en-US" altLang="ko-KR">
                <a:solidFill>
                  <a:schemeClr val="tx1">
                    <a:lumMod val="95000"/>
                    <a:lumOff val="5000"/>
                  </a:schemeClr>
                </a:solidFill>
              </a:rPr>
              <a:t>Mycobot Software Installation and Usage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9851D60E-1B4D-4910-BCEC-62B3D997CF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2023.6.04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59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73" y="998553"/>
            <a:ext cx="11672454" cy="55788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effectLst/>
                <a:latin typeface="NanumGothic" pitchFamily="2" charset="-127"/>
                <a:ea typeface="NanumGothic" pitchFamily="2" charset="-127"/>
              </a:rPr>
              <a:t>To use two Mycobot with Moveit</a:t>
            </a:r>
            <a:endParaRPr lang="en-US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Mycobot_0**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robot:=robot0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Mycobot_1**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robot:=robot1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ROS PC**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moveit launch (this default robot name is robot0 and robot1 init pos is 0 0 0 and 0 0.5 0)</a:t>
            </a:r>
          </a:p>
          <a:p>
            <a:pPr marL="0" indent="0">
              <a:buNone/>
            </a:pP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mycobot_280pi_moveit two_mycobot_280pi_moveit_launch.py</a:t>
            </a:r>
          </a:p>
          <a:p>
            <a:pPr marL="0" indent="0">
              <a:buNone/>
            </a:pPr>
            <a:endParaRPr lang="en-US" sz="1800">
              <a:solidFill>
                <a:srgbClr val="00B050"/>
              </a:solidFill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Currently the default name of robot (robot0 and robot1 cannot be change, change xyz, rpy to modify robot position.</a:t>
            </a: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robot0_name:=robot0 robot0_xyz:='"0 0 0"' robot0_rpy:='"0 0 0"' robot1_name:=robot1 robot1_xyz:='"0 0.5 0"' robot1_rpy:='"0 0 0"'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88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1029099" cy="29188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Motion Record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To use motion record, please start following cmd</a:t>
            </a:r>
          </a:p>
          <a:p>
            <a:pPr marL="0" indent="0">
              <a:buNone/>
            </a:pP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mycobot_motion_record.py --ros-args -p robot:=robot0</a:t>
            </a:r>
          </a:p>
          <a:p>
            <a:pPr marL="0" indent="0">
              <a:buNone/>
            </a:pPr>
            <a:endParaRPr lang="en-US" sz="1800"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>
                <a:solidFill>
                  <a:srgbClr val="0070C0"/>
                </a:solidFill>
                <a:latin typeface="NanumGothic" pitchFamily="2" charset="-127"/>
                <a:ea typeface="NanumGothic" pitchFamily="2" charset="-127"/>
              </a:rPr>
              <a:t>If use 2 robots, please run on 2 terminals and start the second node with 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robot:=robot1</a:t>
            </a:r>
          </a:p>
        </p:txBody>
      </p:sp>
    </p:spTree>
    <p:extLst>
      <p:ext uri="{BB962C8B-B14F-4D97-AF65-F5344CB8AC3E}">
        <p14:creationId xmlns:p14="http://schemas.microsoft.com/office/powerpoint/2010/main" val="2684667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82" y="977773"/>
            <a:ext cx="11783291" cy="5693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effectLst/>
                <a:latin typeface="NanumGothic" pitchFamily="2" charset="-127"/>
                <a:ea typeface="NanumGothic" pitchFamily="2" charset="-127"/>
              </a:rPr>
              <a:t>Other Use</a:t>
            </a:r>
          </a:p>
          <a:p>
            <a:pPr marL="0" indent="0">
              <a:buNone/>
            </a:pPr>
            <a:r>
              <a:rPr lang="en-US" sz="1800" b="1">
                <a:latin typeface="NanumGothic" pitchFamily="2" charset="-127"/>
                <a:ea typeface="NanumGothic" pitchFamily="2" charset="-127"/>
              </a:rPr>
              <a:t>Config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To set the workspace for robot, please modify the </a:t>
            </a:r>
            <a:r>
              <a:rPr lang="en-US" sz="1800" b="1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**workspace_params.yaml**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 in </a:t>
            </a:r>
            <a:r>
              <a:rPr lang="en-US" sz="1800" b="1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**mycobot_280pi/config**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 and rebuild the software.</a:t>
            </a:r>
          </a:p>
          <a:p>
            <a:pPr marL="0" indent="0">
              <a:buNone/>
            </a:pPr>
            <a:r>
              <a:rPr lang="en-US" sz="1800" b="1">
                <a:latin typeface="NanumGothic" pitchFamily="2" charset="-127"/>
                <a:ea typeface="NanumGothic" pitchFamily="2" charset="-127"/>
              </a:rPr>
              <a:t>Dummy robot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This pakage provide dummy robot.</a:t>
            </a:r>
          </a:p>
          <a:p>
            <a:pPr marL="0" indent="0">
              <a:buNone/>
            </a:pP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The robot can be controlled by /control_radians topic.</a:t>
            </a:r>
            <a:b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The </a:t>
            </a:r>
            <a:r>
              <a:rPr lang="en-US" sz="1800" b="1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**quantity:=1**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 is number of robot. The robot name will start from 0.</a:t>
            </a: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 mycobot_dummies.launch.py quantity:=1</a:t>
            </a:r>
          </a:p>
          <a:p>
            <a:pPr marL="0" indent="0">
              <a:buNone/>
            </a:pPr>
            <a:br>
              <a:rPr lang="en-US" sz="1800" b="1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Description for robot.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Use following cmd to launch robot description. (Need dummy robot or real robot for joint_states).</a:t>
            </a:r>
          </a:p>
          <a:p>
            <a:pPr marL="0" indent="0">
              <a:buNone/>
            </a:pPr>
            <a:r>
              <a:rPr lang="en-US" sz="1800">
                <a:latin typeface="NanumGothic" pitchFamily="2" charset="-127"/>
                <a:ea typeface="NanumGothic" pitchFamily="2" charset="-127"/>
              </a:rPr>
              <a:t>One robot: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mycobot_280pi_description one_mycobot_280pi.launch.py robot_name:=robot0 robot_xyz:='"0 0 0"' robot_rpy:='"0 0 0“’</a:t>
            </a:r>
          </a:p>
          <a:p>
            <a:pPr marL="0" indent="0">
              <a:buNone/>
            </a:pPr>
            <a:r>
              <a:rPr lang="en-US" sz="1800">
                <a:latin typeface="NanumGothic" pitchFamily="2" charset="-127"/>
                <a:ea typeface="NanumGothic" pitchFamily="2" charset="-127"/>
              </a:rPr>
              <a:t>Two robots: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mycobot_280pi_description two_mycobot_280pi.launch.py robot0_name:=robot0 robot0_xyz:='"0 0 0"' robot0_rpy:='"0 0 0"' robot1_name:=robot1 robot1_xyz:='"0 0.5 0"' robot1_rpy:='"0 0 0"'</a:t>
            </a:r>
          </a:p>
        </p:txBody>
      </p:sp>
    </p:spTree>
    <p:extLst>
      <p:ext uri="{BB962C8B-B14F-4D97-AF65-F5344CB8AC3E}">
        <p14:creationId xmlns:p14="http://schemas.microsoft.com/office/powerpoint/2010/main" val="2720797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5A509CA-9F66-4D22-9E88-0A080E87E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감사합니다</a:t>
            </a:r>
            <a:endParaRPr lang="ko-KR" altLang="en-US" dirty="0"/>
          </a:p>
        </p:txBody>
      </p:sp>
      <p:sp>
        <p:nvSpPr>
          <p:cNvPr id="6" name="TextBox 3">
            <a:hlinkClick r:id="rId2"/>
            <a:extLst>
              <a:ext uri="{FF2B5EF4-FFF2-40B4-BE49-F238E27FC236}">
                <a16:creationId xmlns:a16="http://schemas.microsoft.com/office/drawing/2014/main" id="{8DF32404-F662-4FFE-BD6F-3547FD165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082" y="5234189"/>
            <a:ext cx="244329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000" u="sng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https://www.neuromeka.com/landing</a:t>
            </a:r>
            <a:endParaRPr lang="ko-KR" altLang="en-US" sz="1000" u="sng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14C6169-FB4C-4DE7-AD31-636344A98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0082" y="5556610"/>
            <a:ext cx="4123245" cy="93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    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서울시 성동구 </a:t>
            </a:r>
            <a:r>
              <a:rPr lang="ko-KR" altLang="en-US" sz="10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연무장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가길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성수역 </a:t>
            </a:r>
            <a:r>
              <a:rPr lang="ko-KR" altLang="en-US" sz="1000" dirty="0" err="1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현대테라스타워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층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     </a:t>
            </a: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070-4791-3103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팩스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070-4032-3327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메일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</a:t>
            </a:r>
            <a:r>
              <a:rPr lang="en-US" altLang="ko-KR" sz="1000" dirty="0">
                <a:ln>
                  <a:solidFill>
                    <a:srgbClr val="000000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sales@neuromeka.com</a:t>
            </a:r>
            <a:endParaRPr lang="ko-KR" altLang="en-US" sz="1000" dirty="0">
              <a:ln>
                <a:solidFill>
                  <a:srgbClr val="00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583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Installation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1029099" cy="535029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800"/>
              <a:t>Preapre a ROS PC </a:t>
            </a:r>
          </a:p>
          <a:p>
            <a:pPr lvl="1"/>
            <a:r>
              <a:rPr lang="en-US" altLang="ko-KR" sz="1600"/>
              <a:t>Install Ubuntu 20.04 64bit</a:t>
            </a:r>
          </a:p>
          <a:p>
            <a:pPr lvl="1"/>
            <a:r>
              <a:rPr lang="en-US" altLang="ko-KR" sz="1600"/>
              <a:t>Install ROS Foxy follow this url: </a:t>
            </a:r>
            <a:r>
              <a:rPr lang="en-US" altLang="ko-KR" sz="1600">
                <a:hlinkClick r:id="rId2"/>
              </a:rPr>
              <a:t>https://docs.ros.org/en/foxy/Installation.html</a:t>
            </a:r>
            <a:endParaRPr lang="en-US" altLang="ko-KR" sz="1600" dirty="0"/>
          </a:p>
          <a:p>
            <a:r>
              <a:rPr lang="en-US" altLang="ko-KR" sz="1800"/>
              <a:t>And then, please install following dependencies: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python3-rosdep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python3-rosdep2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rosdep init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rosdep update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update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rospack-tools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python3-colcon-common-extensions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python3-colcon-mixin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colcon mixin add default https://raw.githubusercontent.com/colcon/colcon-mixin-repository/master/index.yaml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colcon mixin update default</a:t>
            </a: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python3-vcstool</a:t>
            </a:r>
          </a:p>
          <a:p>
            <a:pPr marL="457200" lvl="1" indent="0">
              <a:buNone/>
            </a:pPr>
            <a:endParaRPr lang="en-US" sz="140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sz="1400" b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sudo apt install -y ros-foxy-xacro ros-foxy-moveit ros-foxy-moveit-servo ros-foxy-ros2-control ros-foxy-ros2-controllers ros-foxy-moveit-ros-move-group ros-foxy-moveit-planners-ompl ros-foxy-moveit-kinematics ros-foxy-gazebo-ros ros-foxy-gazebo-ros2-control ros-foxy-controller-manager ros-foxy-joint-state-broadcaster ros-foxy-joint-state-publisher-gui ros-foxy-joint-trajectory-controller ros-foxy-moveit-ros-perception ros-foxy-rviz-visual-tools ros-foxy-moveit-resources</a:t>
            </a:r>
          </a:p>
        </p:txBody>
      </p:sp>
    </p:spTree>
    <p:extLst>
      <p:ext uri="{BB962C8B-B14F-4D97-AF65-F5344CB8AC3E}">
        <p14:creationId xmlns:p14="http://schemas.microsoft.com/office/powerpoint/2010/main" val="257480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Installation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1029099" cy="1734253"/>
          </a:xfrm>
        </p:spPr>
        <p:txBody>
          <a:bodyPr>
            <a:normAutofit lnSpcReduction="10000"/>
          </a:bodyPr>
          <a:lstStyle/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Switch to Cyclone DDS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	sudo apt install ros-foxy-rmw-cyclonedds-cpp</a:t>
            </a:r>
          </a:p>
          <a:p>
            <a:pPr marL="0" indent="0">
              <a:buNone/>
            </a:pPr>
            <a:endParaRPr lang="en-US" sz="1600">
              <a:solidFill>
                <a:srgbClr val="00B050"/>
              </a:solidFill>
              <a:latin typeface="NanumGothic" pitchFamily="2" charset="-127"/>
              <a:ea typeface="NanumGothic" pitchFamily="2" charset="-127"/>
            </a:endParaRPr>
          </a:p>
          <a:p>
            <a:r>
              <a:rPr lang="en-US" sz="1800">
                <a:effectLst/>
                <a:latin typeface="NanumGothic" pitchFamily="2" charset="-127"/>
                <a:ea typeface="NanumGothic" pitchFamily="2" charset="-127"/>
              </a:rPr>
              <a:t>Add this line to ~/.bashrc to source it automatically</a:t>
            </a:r>
          </a:p>
          <a:p>
            <a:pPr marL="0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	export RMW_IMPLEMENTATION=rmw_cyclonedds_cpp</a:t>
            </a:r>
          </a:p>
        </p:txBody>
      </p:sp>
    </p:spTree>
    <p:extLst>
      <p:ext uri="{BB962C8B-B14F-4D97-AF65-F5344CB8AC3E}">
        <p14:creationId xmlns:p14="http://schemas.microsoft.com/office/powerpoint/2010/main" val="232277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Setup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1029099" cy="2638262"/>
          </a:xfrm>
        </p:spPr>
        <p:txBody>
          <a:bodyPr>
            <a:normAutofit/>
          </a:bodyPr>
          <a:lstStyle/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Connect Mycobot and ROS PC to same network layer.</a:t>
            </a:r>
          </a:p>
          <a:p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following command on </a:t>
            </a:r>
            <a:r>
              <a:rPr lang="en-US" sz="1800">
                <a:latin typeface="NanumGothic" pitchFamily="2" charset="-127"/>
                <a:ea typeface="NanumGothic" pitchFamily="2" charset="-127"/>
              </a:rPr>
              <a:t>Mycobot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source /opt/ros/galactic/setup.bash</a:t>
            </a:r>
          </a:p>
          <a:p>
            <a:pPr marL="457200" lvl="1" indent="0">
              <a:buNone/>
            </a:pPr>
            <a:r>
              <a:rPr lang="fr-FR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export ROS_DOMAIN_ID=30</a:t>
            </a:r>
          </a:p>
          <a:p>
            <a:pPr marL="914400" lvl="2" indent="0">
              <a:buNone/>
            </a:pPr>
            <a:endParaRPr lang="en-US" sz="1400" b="0">
              <a:solidFill>
                <a:srgbClr val="00B050"/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en-US" sz="1600" b="0">
                <a:effectLst/>
                <a:latin typeface="NanumGothic" pitchFamily="2" charset="-127"/>
                <a:ea typeface="NanumGothic" pitchFamily="2" charset="-127"/>
              </a:rPr>
              <a:t>Run following command on </a:t>
            </a:r>
            <a:r>
              <a:rPr lang="en-US" sz="1600">
                <a:latin typeface="NanumGothic" pitchFamily="2" charset="-127"/>
                <a:ea typeface="NanumGothic" pitchFamily="2" charset="-127"/>
              </a:rPr>
              <a:t>ROS PC</a:t>
            </a:r>
            <a:endParaRPr lang="en-US" sz="16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457200" lvl="1" indent="0">
              <a:buNone/>
            </a:pPr>
            <a:r>
              <a:rPr lang="fr-FR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export ROS_DOMAIN_ID=30</a:t>
            </a:r>
          </a:p>
        </p:txBody>
      </p:sp>
    </p:spTree>
    <p:extLst>
      <p:ext uri="{BB962C8B-B14F-4D97-AF65-F5344CB8AC3E}">
        <p14:creationId xmlns:p14="http://schemas.microsoft.com/office/powerpoint/2010/main" val="265432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Setup Mycobot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3"/>
            <a:ext cx="11029099" cy="3937127"/>
          </a:xfrm>
        </p:spPr>
        <p:txBody>
          <a:bodyPr>
            <a:noAutofit/>
          </a:bodyPr>
          <a:lstStyle/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Copy </a:t>
            </a: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control_node.py </a:t>
            </a: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in </a:t>
            </a: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mycobot_280pi_utils</a:t>
            </a: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 folder 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to 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/mycobot_ros2/mycobot_280/mycobot_280pi/mycobot_280pi.</a:t>
            </a:r>
          </a:p>
          <a:p>
            <a:endParaRPr lang="en-US" sz="1800">
              <a:latin typeface="NanumGothic" pitchFamily="2" charset="-127"/>
              <a:ea typeface="NanumGothic" pitchFamily="2" charset="-127"/>
            </a:endParaRPr>
          </a:p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Add </a:t>
            </a: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'control_node = mycobot_280pi.control_node:main’</a:t>
            </a: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 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to </a:t>
            </a: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mycobot_ros2/mycobot_280/mycobot_280pi/setup.py</a:t>
            </a: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.</a:t>
            </a:r>
          </a:p>
          <a:p>
            <a:pPr marL="0" indent="0">
              <a:buNone/>
            </a:pP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control_node on Mycobot.</a:t>
            </a:r>
            <a:endParaRPr lang="en-US" sz="1800"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	ros2 run mycobot_280pi control_node --ros-args -p robot:=robot0</a:t>
            </a:r>
          </a:p>
          <a:p>
            <a:pPr marL="0" indent="0">
              <a:buNone/>
            </a:pPr>
            <a:endParaRPr lang="en-US" sz="1800" b="0">
              <a:solidFill>
                <a:srgbClr val="00B050"/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>
                <a:solidFill>
                  <a:srgbClr val="7030A0"/>
                </a:solidFill>
                <a:latin typeface="NanumGothic" pitchFamily="2" charset="-127"/>
                <a:ea typeface="NanumGothic" pitchFamily="2" charset="-127"/>
              </a:rPr>
              <a:t>If there are 2 Mycobot, change the robot0 to robot1 on the second robot.</a:t>
            </a:r>
            <a:endParaRPr lang="en-US" sz="1800" b="0">
              <a:solidFill>
                <a:srgbClr val="7030A0"/>
              </a:solidFill>
              <a:effectLst/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466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Setup Sigma on ROS PC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3"/>
            <a:ext cx="11029099" cy="4165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>
                <a:latin typeface="NanumGothic" pitchFamily="2" charset="-127"/>
                <a:ea typeface="NanumGothic" pitchFamily="2" charset="-127"/>
              </a:rPr>
              <a:t>Using following commands to setup Sigma</a:t>
            </a:r>
          </a:p>
          <a:p>
            <a:pPr marL="0" indent="0">
              <a:buNone/>
            </a:pP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wget https://www.forcedimension.com/downloads/sdk/sdk-3.15.0-linux-x86_64-gcc.tar.gz</a:t>
            </a: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tar -xzvf sdk-3.15.0-linux-x86_64-gcc.tar.gz</a:t>
            </a:r>
          </a:p>
          <a:p>
            <a:pPr marL="0" indent="0">
              <a:buNone/>
            </a:pPr>
            <a:b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check ld -ldhd --verbos / ld -ldrd –verbos</a:t>
            </a:r>
            <a:endParaRPr lang="en-US" sz="1800" b="0">
              <a:solidFill>
                <a:srgbClr val="00B050"/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70C0"/>
                </a:solidFill>
                <a:effectLst/>
                <a:latin typeface="NanumGothic" pitchFamily="2" charset="-127"/>
                <a:ea typeface="NanumGothic" pitchFamily="2" charset="-127"/>
              </a:rPr>
              <a:t>copy libdhd.a, libdrd.a to library folder</a:t>
            </a:r>
          </a:p>
          <a:p>
            <a:pPr marL="457200" lvl="1" indent="0">
              <a:buNone/>
            </a:pPr>
            <a:endParaRPr lang="en-US" sz="1600" b="0">
              <a:solidFill>
                <a:srgbClr val="00B050"/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sudo mkdir -p /usr/local/lib/x86_64-linux-gnu</a:t>
            </a: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cd /sdk-3.15.0/lib/release/lin-x86_64-gcc</a:t>
            </a: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sudo cp libdhd.a /usr/local/lib/x86_64-linux-gnu/libdhd.a</a:t>
            </a:r>
          </a:p>
          <a:p>
            <a:pPr marL="457200" lvl="1" indent="0">
              <a:buNone/>
            </a:pPr>
            <a:r>
              <a:rPr lang="en-US" sz="16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sudo cp libdrd.a /usr/local/lib/x86_64-linux-gnu/libdrd.a</a:t>
            </a:r>
          </a:p>
        </p:txBody>
      </p:sp>
    </p:spTree>
    <p:extLst>
      <p:ext uri="{BB962C8B-B14F-4D97-AF65-F5344CB8AC3E}">
        <p14:creationId xmlns:p14="http://schemas.microsoft.com/office/powerpoint/2010/main" val="387855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3"/>
            <a:ext cx="11226526" cy="41657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effectLst/>
                <a:latin typeface="NanumGothic" pitchFamily="2" charset="-127"/>
                <a:ea typeface="NanumGothic" pitchFamily="2" charset="-127"/>
              </a:rPr>
              <a:t>To use one Sigma with one Mycobot</a:t>
            </a:r>
          </a:p>
          <a:p>
            <a:pPr marL="0" indent="0">
              <a:buNone/>
            </a:pPr>
            <a:endParaRPr lang="en-US" b="1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Mycobot**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robot:=robot0</a:t>
            </a:r>
          </a:p>
          <a:p>
            <a:pPr marL="0" indent="0">
              <a:buNone/>
            </a:pPr>
            <a:b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ROS PC (connect Sigma)**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Sigma node</a:t>
            </a: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sigma sigma.launch.py</a:t>
            </a: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Sigma and Mycobot bridge node</a:t>
            </a: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 one_sigma_mycobot.launch.py robot_name:=robot0 sigma_name:=sigma0</a:t>
            </a:r>
          </a:p>
        </p:txBody>
      </p:sp>
    </p:spTree>
    <p:extLst>
      <p:ext uri="{BB962C8B-B14F-4D97-AF65-F5344CB8AC3E}">
        <p14:creationId xmlns:p14="http://schemas.microsoft.com/office/powerpoint/2010/main" val="154522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3"/>
            <a:ext cx="11029099" cy="53710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latin typeface="NanumGothic" pitchFamily="2" charset="-127"/>
                <a:ea typeface="NanumGothic" pitchFamily="2" charset="-127"/>
              </a:rPr>
              <a:t>To </a:t>
            </a:r>
            <a:r>
              <a:rPr lang="en-US" b="1">
                <a:effectLst/>
                <a:latin typeface="NanumGothic" pitchFamily="2" charset="-127"/>
                <a:ea typeface="NanumGothic" pitchFamily="2" charset="-127"/>
              </a:rPr>
              <a:t>use two Sigma with two Mycobot</a:t>
            </a:r>
            <a:endParaRPr lang="en-US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Mycobot_0**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robot:=robot0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Mycobot_1**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robot:=robot1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ROS PC**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sigma sigma.launch.py</a:t>
            </a:r>
            <a:b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</a:br>
            <a:endParaRPr lang="en-US" sz="1800" b="0">
              <a:solidFill>
                <a:srgbClr val="00B050"/>
              </a:solidFill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 two_sigma_mycobot.launch.py robot0_name:=robot0 sigma0_name:=sigma0 robot1_name:=robot1 sigma1_name:=sigma1</a:t>
            </a:r>
          </a:p>
          <a:p>
            <a:pPr marL="0" indent="0">
              <a:buNone/>
            </a:pP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```</a:t>
            </a:r>
          </a:p>
        </p:txBody>
      </p:sp>
    </p:spTree>
    <p:extLst>
      <p:ext uri="{BB962C8B-B14F-4D97-AF65-F5344CB8AC3E}">
        <p14:creationId xmlns:p14="http://schemas.microsoft.com/office/powerpoint/2010/main" val="4231877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E3BF3073-1D0C-4DA3-9693-806430E3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Usage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21D8E65-9F9B-4AEE-92D6-932FE3BD9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674" y="977774"/>
            <a:ext cx="11029099" cy="3739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>
                <a:effectLst/>
                <a:latin typeface="NanumGothic" pitchFamily="2" charset="-127"/>
                <a:ea typeface="NanumGothic" pitchFamily="2" charset="-127"/>
              </a:rPr>
              <a:t>To use one Mycobot with Moveit</a:t>
            </a:r>
            <a:br>
              <a:rPr lang="en-US" b="0">
                <a:effectLst/>
                <a:latin typeface="NanumGothic" pitchFamily="2" charset="-127"/>
                <a:ea typeface="NanumGothic" pitchFamily="2" charset="-127"/>
              </a:rPr>
            </a:b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Mycobot**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run mycobot_280pi control_node --ros-args -p robot:=robot0</a:t>
            </a: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1">
                <a:effectLst/>
                <a:latin typeface="NanumGothic" pitchFamily="2" charset="-127"/>
                <a:ea typeface="NanumGothic" pitchFamily="2" charset="-127"/>
              </a:rPr>
              <a:t>**On ROS PC**</a:t>
            </a: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r>
              <a:rPr lang="en-US" sz="1800" b="0">
                <a:effectLst/>
                <a:latin typeface="NanumGothic" pitchFamily="2" charset="-127"/>
                <a:ea typeface="NanumGothic" pitchFamily="2" charset="-127"/>
              </a:rPr>
              <a:t>Run moveit launch (this default robot name is robot0)</a:t>
            </a:r>
          </a:p>
          <a:p>
            <a:pPr marL="0" indent="0">
              <a:buNone/>
            </a:pP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  <a:p>
            <a:pPr marL="0" indent="0">
              <a:buNone/>
            </a:pPr>
            <a:r>
              <a:rPr lang="en-US" sz="1800" b="0">
                <a:solidFill>
                  <a:srgbClr val="00B050"/>
                </a:solidFill>
                <a:effectLst/>
                <a:latin typeface="NanumGothic" pitchFamily="2" charset="-127"/>
                <a:ea typeface="NanumGothic" pitchFamily="2" charset="-127"/>
              </a:rPr>
              <a:t>ros2 launch mycobot_280pi_moveit mycobot_280pi_moveit_launch.py</a:t>
            </a:r>
          </a:p>
          <a:p>
            <a:pPr marL="0" indent="0">
              <a:buNone/>
            </a:pPr>
            <a:br>
              <a:rPr lang="en-US" sz="1800" b="0">
                <a:effectLst/>
                <a:latin typeface="NanumGothic" pitchFamily="2" charset="-127"/>
                <a:ea typeface="NanumGothic" pitchFamily="2" charset="-127"/>
              </a:rPr>
            </a:br>
            <a:endParaRPr lang="en-US" sz="1800" b="0">
              <a:effectLst/>
              <a:latin typeface="NanumGothic" pitchFamily="2" charset="-127"/>
              <a:ea typeface="Nanum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810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3A3838"/>
      </a:dk2>
      <a:lt2>
        <a:srgbClr val="D8D8D8"/>
      </a:lt2>
      <a:accent1>
        <a:srgbClr val="0072CE"/>
      </a:accent1>
      <a:accent2>
        <a:srgbClr val="058EFF"/>
      </a:accent2>
      <a:accent3>
        <a:srgbClr val="005AA4"/>
      </a:accent3>
      <a:accent4>
        <a:srgbClr val="003560"/>
      </a:accent4>
      <a:accent5>
        <a:srgbClr val="61B8FF"/>
      </a:accent5>
      <a:accent6>
        <a:srgbClr val="FF0000"/>
      </a:accent6>
      <a:hlink>
        <a:srgbClr val="0072CE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4665</TotalTime>
  <Words>1150</Words>
  <Application>Microsoft Office PowerPoint</Application>
  <PresentationFormat>Widescreen</PresentationFormat>
  <Paragraphs>132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나눔고딕 ExtraBold</vt:lpstr>
      <vt:lpstr>Consolas</vt:lpstr>
      <vt:lpstr>Arial</vt:lpstr>
      <vt:lpstr>나눔고딕</vt:lpstr>
      <vt:lpstr>나눔고딕</vt:lpstr>
      <vt:lpstr>Office 테마</vt:lpstr>
      <vt:lpstr>Mycobot Software Installation and Usage</vt:lpstr>
      <vt:lpstr>Installation</vt:lpstr>
      <vt:lpstr>Installation</vt:lpstr>
      <vt:lpstr>Setup</vt:lpstr>
      <vt:lpstr>Setup Mycobot</vt:lpstr>
      <vt:lpstr>Setup Sigma on ROS PC</vt:lpstr>
      <vt:lpstr>Usage</vt:lpstr>
      <vt:lpstr>Usage</vt:lpstr>
      <vt:lpstr>Usage</vt:lpstr>
      <vt:lpstr>Usage</vt:lpstr>
      <vt:lpstr>Usage</vt:lpstr>
      <vt:lpstr>Usage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Nguyen Pham</cp:lastModifiedBy>
  <cp:revision>265</cp:revision>
  <dcterms:created xsi:type="dcterms:W3CDTF">2019-08-01T00:23:46Z</dcterms:created>
  <dcterms:modified xsi:type="dcterms:W3CDTF">2023-06-04T06:40:04Z</dcterms:modified>
</cp:coreProperties>
</file>